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A7029E4-B311-40D3-9746-042EF93F8C63}" type="datetimeFigureOut">
              <a:rPr lang="ru-RU" smtClean="0"/>
              <a:pPr/>
              <a:t>17.10.2011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06960A9-5455-4C14-BF13-E51432F77B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Управление двухмассовой моделью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pic>
        <p:nvPicPr>
          <p:cNvPr id="20482" name="Picture 2" descr="C:\!seminar\part2\butter\pics\J1+15(w0=150).bmp"/>
          <p:cNvPicPr>
            <a:picLocks noChangeAspect="1" noChangeArrowheads="1"/>
          </p:cNvPicPr>
          <p:nvPr/>
        </p:nvPicPr>
        <p:blipFill>
          <a:blip r:embed="rId2"/>
          <a:srcRect l="8333" r="8463"/>
          <a:stretch>
            <a:fillRect/>
          </a:stretch>
        </p:blipFill>
        <p:spPr bwMode="auto">
          <a:xfrm>
            <a:off x="214314" y="1234604"/>
            <a:ext cx="8572528" cy="5409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pic>
        <p:nvPicPr>
          <p:cNvPr id="21506" name="Picture 2" descr="C:\!seminar\part2\butter\pics\J2-15(w0=150).bmp"/>
          <p:cNvPicPr>
            <a:picLocks noChangeAspect="1" noChangeArrowheads="1"/>
          </p:cNvPicPr>
          <p:nvPr/>
        </p:nvPicPr>
        <p:blipFill>
          <a:blip r:embed="rId2"/>
          <a:srcRect l="8203" r="8007"/>
          <a:stretch>
            <a:fillRect/>
          </a:stretch>
        </p:blipFill>
        <p:spPr bwMode="auto">
          <a:xfrm>
            <a:off x="342044" y="1214422"/>
            <a:ext cx="8301922" cy="5201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pic>
        <p:nvPicPr>
          <p:cNvPr id="22531" name="Picture 3" descr="C:\!seminar\part2\butter\pics\J2+15(w0=150).bmp"/>
          <p:cNvPicPr>
            <a:picLocks noChangeAspect="1" noChangeArrowheads="1"/>
          </p:cNvPicPr>
          <p:nvPr/>
        </p:nvPicPr>
        <p:blipFill>
          <a:blip r:embed="rId2"/>
          <a:srcRect l="8203" r="8593"/>
          <a:stretch>
            <a:fillRect/>
          </a:stretch>
        </p:blipFill>
        <p:spPr bwMode="auto">
          <a:xfrm>
            <a:off x="297872" y="1214422"/>
            <a:ext cx="8488970" cy="53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pic>
        <p:nvPicPr>
          <p:cNvPr id="23554" name="Picture 2" descr="C:\!seminar\part2\butter\pics\C12-15(w0=150).bmp"/>
          <p:cNvPicPr>
            <a:picLocks noChangeAspect="1" noChangeArrowheads="1"/>
          </p:cNvPicPr>
          <p:nvPr/>
        </p:nvPicPr>
        <p:blipFill>
          <a:blip r:embed="rId2"/>
          <a:srcRect l="8007" r="8203"/>
          <a:stretch>
            <a:fillRect/>
          </a:stretch>
        </p:blipFill>
        <p:spPr bwMode="auto">
          <a:xfrm>
            <a:off x="214282" y="1214422"/>
            <a:ext cx="8715436" cy="4225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pic>
        <p:nvPicPr>
          <p:cNvPr id="24578" name="Picture 2" descr="C:\!seminar\part2\butter\pics\C12+15(w0=150).bmp"/>
          <p:cNvPicPr>
            <a:picLocks noChangeAspect="1" noChangeArrowheads="1"/>
          </p:cNvPicPr>
          <p:nvPr/>
        </p:nvPicPr>
        <p:blipFill>
          <a:blip r:embed="rId2"/>
          <a:srcRect l="8203" r="8593"/>
          <a:stretch>
            <a:fillRect/>
          </a:stretch>
        </p:blipFill>
        <p:spPr bwMode="auto">
          <a:xfrm>
            <a:off x="428596" y="1214422"/>
            <a:ext cx="8072494" cy="50935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1357298"/>
            <a:ext cx="69227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Система наиболее чувствительна к отклонению момента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инерции первой массы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J1;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при полосе пропускания 54 рад/с и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тклонении на 15% система теряет устойчивость.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управления</a:t>
            </a:r>
            <a:endParaRPr lang="ru-RU" dirty="0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5268938" y="1806577"/>
          <a:ext cx="2874962" cy="1979613"/>
        </p:xfrm>
        <a:graphic>
          <a:graphicData uri="http://schemas.openxmlformats.org/presentationml/2006/ole">
            <p:oleObj spid="_x0000_s1029" name="Формула" r:id="rId3" imgW="1917360" imgH="132048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51648" y="1357298"/>
            <a:ext cx="2565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Уравнения состояния: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8571" y="3929066"/>
            <a:ext cx="2352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Матрица состояния: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862005" y="4357694"/>
          <a:ext cx="2709863" cy="1820862"/>
        </p:xfrm>
        <a:graphic>
          <a:graphicData uri="http://schemas.openxmlformats.org/presentationml/2006/ole">
            <p:oleObj spid="_x0000_s1030" name="Формула" r:id="rId4" imgW="1549080" imgH="104112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6043019" y="4406362"/>
          <a:ext cx="1000125" cy="1820862"/>
        </p:xfrm>
        <a:graphic>
          <a:graphicData uri="http://schemas.openxmlformats.org/presentationml/2006/ole">
            <p:oleObj spid="_x0000_s1031" name="Формула" r:id="rId5" imgW="571320" imgH="1041120" progId="Equation.3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542946" y="3929066"/>
            <a:ext cx="2512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Матрица управления: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785786" y="1924042"/>
          <a:ext cx="1466850" cy="361950"/>
        </p:xfrm>
        <a:graphic>
          <a:graphicData uri="http://schemas.openxmlformats.org/presentationml/2006/ole">
            <p:oleObj spid="_x0000_s1035" name="Формула" r:id="rId6" imgW="977760" imgH="241200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785786" y="2428868"/>
          <a:ext cx="1427162" cy="914400"/>
        </p:xfrm>
        <a:graphic>
          <a:graphicData uri="http://schemas.openxmlformats.org/presentationml/2006/ole">
            <p:oleObj spid="_x0000_s1036" name="Формула" r:id="rId7" imgW="952200" imgH="609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Модальное управление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285860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Матрица скорректированной системы: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657225" y="1752600"/>
          <a:ext cx="1241425" cy="247650"/>
        </p:xfrm>
        <a:graphic>
          <a:graphicData uri="http://schemas.openxmlformats.org/presentationml/2006/ole">
            <p:oleObj spid="_x0000_s2050" name="Формула" r:id="rId3" imgW="825480" imgH="16488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776536" y="1714488"/>
          <a:ext cx="1652588" cy="341313"/>
        </p:xfrm>
        <a:graphic>
          <a:graphicData uri="http://schemas.openxmlformats.org/presentationml/2006/ole">
            <p:oleObj spid="_x0000_s2051" name="Формула" r:id="rId4" imgW="1104840" imgH="22860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2214554"/>
            <a:ext cx="7473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Определитель матрицы</a:t>
            </a:r>
            <a:r>
              <a:rPr lang="en-US" dirty="0" smtClean="0"/>
              <a:t> F</a:t>
            </a:r>
            <a:r>
              <a:rPr lang="ru-RU" dirty="0" smtClean="0"/>
              <a:t> представляет собой полином третьего порядка: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142976" y="2714620"/>
          <a:ext cx="6389688" cy="727075"/>
        </p:xfrm>
        <a:graphic>
          <a:graphicData uri="http://schemas.openxmlformats.org/presentationml/2006/ole">
            <p:oleObj spid="_x0000_s2052" name="Формула" r:id="rId5" imgW="4241520" imgH="4824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30417" y="3500438"/>
            <a:ext cx="73769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поиска коэффициентов рассмотрим стандартные формы полиномов</a:t>
            </a:r>
          </a:p>
          <a:p>
            <a:r>
              <a:rPr lang="ru-RU" dirty="0" err="1" smtClean="0"/>
              <a:t>Баттерворта</a:t>
            </a:r>
            <a:r>
              <a:rPr lang="ru-RU" dirty="0" smtClean="0"/>
              <a:t>, Бесселя и Чебышева: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714348" y="4279908"/>
          <a:ext cx="2608263" cy="363537"/>
        </p:xfrm>
        <a:graphic>
          <a:graphicData uri="http://schemas.openxmlformats.org/presentationml/2006/ole">
            <p:oleObj spid="_x0000_s2053" name="Формула" r:id="rId6" imgW="1739880" imgH="241200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714348" y="4916503"/>
          <a:ext cx="3198812" cy="363537"/>
        </p:xfrm>
        <a:graphic>
          <a:graphicData uri="http://schemas.openxmlformats.org/presentationml/2006/ole">
            <p:oleObj spid="_x0000_s2054" name="Формула" r:id="rId7" imgW="2133360" imgH="241200" progId="Equation.3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714348" y="5565792"/>
          <a:ext cx="3579813" cy="363538"/>
        </p:xfrm>
        <a:graphic>
          <a:graphicData uri="http://schemas.openxmlformats.org/presentationml/2006/ole">
            <p:oleObj spid="_x0000_s2055" name="Формула" r:id="rId8" imgW="2387520" imgH="241200" progId="Equation.3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72066" y="4286256"/>
            <a:ext cx="3307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ω</a:t>
            </a:r>
            <a:r>
              <a:rPr lang="ru-RU" baseline="-25000" dirty="0" smtClean="0"/>
              <a:t>0</a:t>
            </a:r>
            <a:r>
              <a:rPr lang="ru-RU" dirty="0" smtClean="0"/>
              <a:t> – полоса </a:t>
            </a:r>
            <a:r>
              <a:rPr lang="ru-RU" dirty="0" smtClean="0"/>
              <a:t>пропускания частот</a:t>
            </a:r>
            <a:endParaRPr lang="ru-RU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Структурная схема скорректированной системы</a:t>
            </a:r>
            <a:endParaRPr lang="ru-RU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941" y="1357298"/>
            <a:ext cx="8192587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Зависимость коэффициентов от полосы пропускания</a:t>
            </a:r>
            <a:endParaRPr lang="ru-RU" dirty="0"/>
          </a:p>
        </p:txBody>
      </p:sp>
      <p:pic>
        <p:nvPicPr>
          <p:cNvPr id="3075" name="Picture 3" descr="C:\!seminar\part2\butter.bmp"/>
          <p:cNvPicPr>
            <a:picLocks noChangeAspect="1" noChangeArrowheads="1"/>
          </p:cNvPicPr>
          <p:nvPr/>
        </p:nvPicPr>
        <p:blipFill>
          <a:blip r:embed="rId3"/>
          <a:srcRect l="8789" r="7421"/>
          <a:stretch>
            <a:fillRect/>
          </a:stretch>
        </p:blipFill>
        <p:spPr bwMode="auto">
          <a:xfrm>
            <a:off x="214282" y="1214422"/>
            <a:ext cx="8715436" cy="4000845"/>
          </a:xfrm>
          <a:prstGeom prst="rect">
            <a:avLst/>
          </a:prstGeom>
          <a:noFill/>
        </p:spPr>
      </p:pic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28596" y="5184794"/>
          <a:ext cx="2422525" cy="1030288"/>
        </p:xfrm>
        <a:graphic>
          <a:graphicData uri="http://schemas.openxmlformats.org/presentationml/2006/ole">
            <p:oleObj spid="_x0000_s3076" name="Формула" r:id="rId4" imgW="1612800" imgH="685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Зависимость коэффициентов от полосы пропускания</a:t>
            </a:r>
            <a:endParaRPr lang="ru-RU" dirty="0"/>
          </a:p>
        </p:txBody>
      </p:sp>
      <p:pic>
        <p:nvPicPr>
          <p:cNvPr id="4098" name="Picture 2" descr="C:\!seminar\part2\bessel.bmp"/>
          <p:cNvPicPr>
            <a:picLocks noChangeAspect="1" noChangeArrowheads="1"/>
          </p:cNvPicPr>
          <p:nvPr/>
        </p:nvPicPr>
        <p:blipFill>
          <a:blip r:embed="rId3"/>
          <a:srcRect l="9375" r="7421"/>
          <a:stretch>
            <a:fillRect/>
          </a:stretch>
        </p:blipFill>
        <p:spPr bwMode="auto">
          <a:xfrm>
            <a:off x="214218" y="1236907"/>
            <a:ext cx="8777618" cy="4120919"/>
          </a:xfrm>
          <a:prstGeom prst="rect">
            <a:avLst/>
          </a:prstGeom>
          <a:noFill/>
        </p:spPr>
      </p:pic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28596" y="5184795"/>
          <a:ext cx="2422525" cy="1030287"/>
        </p:xfrm>
        <a:graphic>
          <a:graphicData uri="http://schemas.openxmlformats.org/presentationml/2006/ole">
            <p:oleObj spid="_x0000_s4099" name="Формула" r:id="rId4" imgW="1612800" imgH="685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Зависимость коэффициентов от полосы пропускания</a:t>
            </a:r>
            <a:endParaRPr lang="ru-RU" dirty="0"/>
          </a:p>
        </p:txBody>
      </p:sp>
      <p:pic>
        <p:nvPicPr>
          <p:cNvPr id="5122" name="Picture 2" descr="C:\!seminar\part2\cheb.bmp"/>
          <p:cNvPicPr>
            <a:picLocks noChangeAspect="1" noChangeArrowheads="1"/>
          </p:cNvPicPr>
          <p:nvPr/>
        </p:nvPicPr>
        <p:blipFill>
          <a:blip r:embed="rId3"/>
          <a:srcRect l="10547" r="8007"/>
          <a:stretch>
            <a:fillRect/>
          </a:stretch>
        </p:blipFill>
        <p:spPr bwMode="auto">
          <a:xfrm>
            <a:off x="148917" y="1214422"/>
            <a:ext cx="8780801" cy="4211386"/>
          </a:xfrm>
          <a:prstGeom prst="rect">
            <a:avLst/>
          </a:prstGeom>
          <a:noFill/>
        </p:spPr>
      </p:pic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00050" y="5184775"/>
          <a:ext cx="2479675" cy="1030288"/>
        </p:xfrm>
        <a:graphic>
          <a:graphicData uri="http://schemas.openxmlformats.org/presentationml/2006/ole">
            <p:oleObj spid="_x0000_s5123" name="Формула" r:id="rId4" imgW="1650960" imgH="685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1357298"/>
            <a:ext cx="72308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Проверка происходила при отклонении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J1, J2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C12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 ±15%,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 полосой пропускания частот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l-GR" dirty="0" smtClean="0">
                <a:latin typeface="Arial" pitchFamily="34" charset="0"/>
                <a:cs typeface="Arial" pitchFamily="34" charset="0"/>
              </a:rPr>
              <a:t>ω</a:t>
            </a:r>
            <a:r>
              <a:rPr lang="en-US" baseline="-25000" dirty="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=1; 54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150 рад/с.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Для поиска коэффициентов использовалась стандартная форма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олинома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Баттерворта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т.к. при таком распределении в большем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диапазоне частот коэффициенты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k1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k3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положительные.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Чувствительность системы к отклонению параметров механизма от расчетных </a:t>
            </a:r>
            <a:endParaRPr lang="ru-RU" dirty="0"/>
          </a:p>
        </p:txBody>
      </p:sp>
      <p:pic>
        <p:nvPicPr>
          <p:cNvPr id="19459" name="Picture 3" descr="C:\!seminar\part2\butter\pics\J1-15(w0=150).bmp"/>
          <p:cNvPicPr>
            <a:picLocks noChangeAspect="1" noChangeArrowheads="1"/>
          </p:cNvPicPr>
          <p:nvPr/>
        </p:nvPicPr>
        <p:blipFill>
          <a:blip r:embed="rId2"/>
          <a:srcRect l="8229" r="7982"/>
          <a:stretch>
            <a:fillRect/>
          </a:stretch>
        </p:blipFill>
        <p:spPr bwMode="auto">
          <a:xfrm>
            <a:off x="396953" y="1285860"/>
            <a:ext cx="8247013" cy="5167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628</TotalTime>
  <Words>206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Начальная</vt:lpstr>
      <vt:lpstr>Формула</vt:lpstr>
      <vt:lpstr>Управление двухмассовой моделью</vt:lpstr>
      <vt:lpstr>Объект управления</vt:lpstr>
      <vt:lpstr>Модальное управление</vt:lpstr>
      <vt:lpstr>Структурная схема скорректированной системы</vt:lpstr>
      <vt:lpstr>Зависимость коэффициентов от полосы пропускания</vt:lpstr>
      <vt:lpstr>Зависимость коэффициентов от полосы пропускания</vt:lpstr>
      <vt:lpstr>Зависимость коэффициентов от полосы пропускания</vt:lpstr>
      <vt:lpstr>Чувствительность системы к отклонению параметров механизма от расчетных </vt:lpstr>
      <vt:lpstr>Чувствительность системы к отклонению параметров механизма от расчетных </vt:lpstr>
      <vt:lpstr>Чувствительность системы к отклонению параметров механизма от расчетных </vt:lpstr>
      <vt:lpstr>Чувствительность системы к отклонению параметров механизма от расчетных </vt:lpstr>
      <vt:lpstr>Чувствительность системы к отклонению параметров механизма от расчетных </vt:lpstr>
      <vt:lpstr>Чувствительность системы к отклонению параметров механизма от расчетных </vt:lpstr>
      <vt:lpstr>Чувствительность системы к отклонению параметров механизма от расчетных </vt:lpstr>
      <vt:lpstr>Чувствительность системы к отклонению параметров механизма от расчетных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Управление двухмассовой моделью</dc:title>
  <dc:creator>Artur</dc:creator>
  <cp:lastModifiedBy>Artur</cp:lastModifiedBy>
  <cp:revision>39</cp:revision>
  <dcterms:created xsi:type="dcterms:W3CDTF">2011-10-15T17:28:46Z</dcterms:created>
  <dcterms:modified xsi:type="dcterms:W3CDTF">2011-10-17T06:08:07Z</dcterms:modified>
</cp:coreProperties>
</file>