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F98BD3-B933-4CB5-833E-60F92864F91C}" type="datetimeFigureOut">
              <a:rPr lang="ru-RU" smtClean="0"/>
              <a:t>31.10.2011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5F54A-7B36-42A4-837C-BD5B366C960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A7029E4-B311-40D3-9746-042EF93F8C63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06960A9-5455-4C14-BF13-E51432F77B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29E4-B311-40D3-9746-042EF93F8C63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60A9-5455-4C14-BF13-E51432F77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29E4-B311-40D3-9746-042EF93F8C63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60A9-5455-4C14-BF13-E51432F77B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29E4-B311-40D3-9746-042EF93F8C63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60A9-5455-4C14-BF13-E51432F77B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A7029E4-B311-40D3-9746-042EF93F8C63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06960A9-5455-4C14-BF13-E51432F77B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29E4-B311-40D3-9746-042EF93F8C63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60A9-5455-4C14-BF13-E51432F77B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29E4-B311-40D3-9746-042EF93F8C63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60A9-5455-4C14-BF13-E51432F77B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29E4-B311-40D3-9746-042EF93F8C63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60A9-5455-4C14-BF13-E51432F77B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29E4-B311-40D3-9746-042EF93F8C63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60A9-5455-4C14-BF13-E51432F77B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29E4-B311-40D3-9746-042EF93F8C63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60A9-5455-4C14-BF13-E51432F77B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29E4-B311-40D3-9746-042EF93F8C63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960A9-5455-4C14-BF13-E51432F77B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A7029E4-B311-40D3-9746-042EF93F8C63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06960A9-5455-4C14-BF13-E51432F77B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5.bin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Relationship Id="rId9" Type="http://schemas.openxmlformats.org/officeDocument/2006/relationships/oleObject" Target="../embeddings/oleObject38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2.bin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Relationship Id="rId9" Type="http://schemas.openxmlformats.org/officeDocument/2006/relationships/oleObject" Target="../embeddings/oleObject4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9.bin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53.bin"/><Relationship Id="rId4" Type="http://schemas.openxmlformats.org/officeDocument/2006/relationships/oleObject" Target="../embeddings/oleObject5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5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3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Управление двухмассовой моделью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 smtClean="0"/>
              <a:t>ЭТиПЭМС</a:t>
            </a:r>
            <a:r>
              <a:rPr lang="ru-RU" dirty="0" smtClean="0"/>
              <a:t> </a:t>
            </a:r>
          </a:p>
          <a:p>
            <a:r>
              <a:rPr lang="en-US" dirty="0" smtClean="0"/>
              <a:t>31.10.2011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ru-RU" dirty="0" smtClean="0"/>
              <a:t>Расчет коэффициентов обратной связи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285860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Матрицы состояния в разных базисах подобны, а подобные матрицы имеют одинаковые собственные числа. Следовательно, можно выбрать такой базис, в котором матрица состояния имеет заданный вид. В этом случае для вычисления матриц </a:t>
            </a:r>
            <a:r>
              <a:rPr lang="en-US" dirty="0" smtClean="0"/>
              <a:t>           </a:t>
            </a:r>
            <a:r>
              <a:rPr lang="ru-RU" dirty="0" smtClean="0"/>
              <a:t>необходимо найти матрицу </a:t>
            </a:r>
            <a:r>
              <a:rPr lang="en-US" dirty="0" smtClean="0"/>
              <a:t>M</a:t>
            </a:r>
            <a:r>
              <a:rPr lang="ru-RU" dirty="0" smtClean="0"/>
              <a:t> </a:t>
            </a:r>
            <a:r>
              <a:rPr lang="ru-RU" dirty="0" smtClean="0"/>
              <a:t>из уравнения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643174" y="2071678"/>
          <a:ext cx="571504" cy="428629"/>
        </p:xfrm>
        <a:graphic>
          <a:graphicData uri="http://schemas.openxmlformats.org/presentationml/2006/ole">
            <p:oleObj spid="_x0000_s40963" name="Формула" r:id="rId3" imgW="355320" imgH="26640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3032836" y="2500306"/>
          <a:ext cx="2182106" cy="428628"/>
        </p:xfrm>
        <a:graphic>
          <a:graphicData uri="http://schemas.openxmlformats.org/presentationml/2006/ole">
            <p:oleObj spid="_x0000_s40964" name="Формула" r:id="rId4" imgW="1422360" imgH="27936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00034" y="2854107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Уравнение </a:t>
            </a:r>
            <a:r>
              <a:rPr lang="en-US" dirty="0" smtClean="0"/>
              <a:t>[25]</a:t>
            </a:r>
            <a:r>
              <a:rPr lang="ru-RU" dirty="0" smtClean="0"/>
              <a:t> имеет бесконечное число решений, тогда зададим еще одну из матриц </a:t>
            </a:r>
            <a:r>
              <a:rPr lang="en-US" dirty="0" smtClean="0"/>
              <a:t>      </a:t>
            </a:r>
            <a:r>
              <a:rPr lang="ru-RU" dirty="0" smtClean="0"/>
              <a:t>или </a:t>
            </a:r>
            <a:r>
              <a:rPr lang="en-US" dirty="0" smtClean="0"/>
              <a:t> </a:t>
            </a:r>
            <a:endParaRPr lang="ru-RU" dirty="0"/>
          </a:p>
        </p:txBody>
      </p:sp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3592507" y="3108111"/>
          <a:ext cx="265113" cy="347663"/>
        </p:xfrm>
        <a:graphic>
          <a:graphicData uri="http://schemas.openxmlformats.org/presentationml/2006/ole">
            <p:oleObj spid="_x0000_s40965" name="Формула" r:id="rId5" imgW="164880" imgH="215640" progId="Equation.3">
              <p:embed/>
            </p:oleObj>
          </a:graphicData>
        </a:graphic>
      </p:graphicFrame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4306888" y="3071810"/>
          <a:ext cx="265112" cy="387350"/>
        </p:xfrm>
        <a:graphic>
          <a:graphicData uri="http://schemas.openxmlformats.org/presentationml/2006/ole">
            <p:oleObj spid="_x0000_s40966" name="Формула" r:id="rId6" imgW="164880" imgH="24120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0034" y="3500438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Задавая, например, матрицу        необходимо решать систему уже двух матричных уравнений:</a:t>
            </a:r>
            <a:endParaRPr lang="ru-RU" dirty="0"/>
          </a:p>
        </p:txBody>
      </p:sp>
      <p:graphicFrame>
        <p:nvGraphicFramePr>
          <p:cNvPr id="13" name="Object 5"/>
          <p:cNvGraphicFramePr>
            <a:graphicFrameLocks noChangeAspect="1"/>
          </p:cNvGraphicFramePr>
          <p:nvPr/>
        </p:nvGraphicFramePr>
        <p:xfrm>
          <a:off x="3521069" y="3500438"/>
          <a:ext cx="265113" cy="347663"/>
        </p:xfrm>
        <a:graphic>
          <a:graphicData uri="http://schemas.openxmlformats.org/presentationml/2006/ole">
            <p:oleObj spid="_x0000_s40967" name="Формула" r:id="rId7" imgW="164880" imgH="215640" progId="Equation.3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3000364" y="4071942"/>
          <a:ext cx="2351390" cy="928700"/>
        </p:xfrm>
        <a:graphic>
          <a:graphicData uri="http://schemas.openxmlformats.org/presentationml/2006/ole">
            <p:oleObj spid="_x0000_s40968" name="Формула" r:id="rId8" imgW="1511280" imgH="59688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00034" y="4857760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Преобразуем эту систему к виду:</a:t>
            </a:r>
            <a:endParaRPr lang="ru-RU" dirty="0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595312" y="5286374"/>
          <a:ext cx="5422731" cy="857270"/>
        </p:xfrm>
        <a:graphic>
          <a:graphicData uri="http://schemas.openxmlformats.org/presentationml/2006/ole">
            <p:oleObj spid="_x0000_s40969" name="Формула" r:id="rId9" imgW="3454200" imgH="54576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8572528" y="63458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ru-RU" dirty="0" smtClean="0"/>
              <a:t>Расчет коэффициентов обратной связи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528" y="63458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Комбинированное управление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285860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Рассмотрим систему: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571472" y="1643050"/>
          <a:ext cx="2890703" cy="857243"/>
        </p:xfrm>
        <a:graphic>
          <a:graphicData uri="http://schemas.openxmlformats.org/presentationml/2006/ole">
            <p:oleObj spid="_x0000_s41986" name="Формула" r:id="rId3" imgW="1841400" imgH="54576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643306" y="1643050"/>
          <a:ext cx="879815" cy="428628"/>
        </p:xfrm>
        <a:graphic>
          <a:graphicData uri="http://schemas.openxmlformats.org/presentationml/2006/ole">
            <p:oleObj spid="_x0000_s41987" name="Формула" r:id="rId4" imgW="495000" imgH="241200" progId="Equation.3">
              <p:embed/>
            </p:oleObj>
          </a:graphicData>
        </a:graphic>
      </p:graphicFrame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3643306" y="2143116"/>
          <a:ext cx="879815" cy="428628"/>
        </p:xfrm>
        <a:graphic>
          <a:graphicData uri="http://schemas.openxmlformats.org/presentationml/2006/ole">
            <p:oleObj spid="_x0000_s41988" name="Формула" r:id="rId5" imgW="495000" imgH="2412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0" y="1643050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r>
              <a:rPr lang="ru-RU" dirty="0" smtClean="0"/>
              <a:t>сли </a:t>
            </a:r>
            <a:r>
              <a:rPr lang="en-US" dirty="0" smtClean="0"/>
              <a:t>f – </a:t>
            </a:r>
            <a:r>
              <a:rPr lang="ru-RU" dirty="0" smtClean="0"/>
              <a:t>это возмущение на объект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2143116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</a:t>
            </a:r>
            <a:r>
              <a:rPr lang="ru-RU" dirty="0" smtClean="0"/>
              <a:t>сли </a:t>
            </a:r>
            <a:r>
              <a:rPr lang="en-US" dirty="0" smtClean="0"/>
              <a:t>f – </a:t>
            </a:r>
            <a:r>
              <a:rPr lang="ru-RU" dirty="0" smtClean="0"/>
              <a:t>это задание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2571744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Модель внешнего воздействия имеет вид:</a:t>
            </a:r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3656194" y="2928934"/>
          <a:ext cx="1630186" cy="844554"/>
        </p:xfrm>
        <a:graphic>
          <a:graphicData uri="http://schemas.openxmlformats.org/presentationml/2006/ole">
            <p:oleObj spid="_x0000_s41989" name="Формула" r:id="rId6" imgW="1054080" imgH="54576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42910" y="3786190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Построим для системы </a:t>
            </a:r>
            <a:r>
              <a:rPr lang="en-US" dirty="0" smtClean="0"/>
              <a:t>[28] </a:t>
            </a:r>
            <a:r>
              <a:rPr lang="ru-RU" dirty="0" smtClean="0"/>
              <a:t>комбинированное управление:</a:t>
            </a:r>
            <a:endParaRPr lang="ru-RU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3286116" y="4143380"/>
          <a:ext cx="2286017" cy="398481"/>
        </p:xfrm>
        <a:graphic>
          <a:graphicData uri="http://schemas.openxmlformats.org/presentationml/2006/ole">
            <p:oleObj spid="_x0000_s41990" name="Формула" r:id="rId7" imgW="1384200" imgH="2412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42910" y="4500570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Вынужденное движение, при этом, будет описываться выражением:</a:t>
            </a:r>
            <a:endParaRPr lang="ru-RU" dirty="0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3500430" y="4869908"/>
          <a:ext cx="1714556" cy="428639"/>
        </p:xfrm>
        <a:graphic>
          <a:graphicData uri="http://schemas.openxmlformats.org/presentationml/2006/ole">
            <p:oleObj spid="_x0000_s41991" name="Формула" r:id="rId8" imgW="965160" imgH="24120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14348" y="5298547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 </a:t>
            </a:r>
            <a:r>
              <a:rPr lang="ru-RU" dirty="0" smtClean="0"/>
              <a:t>– матрица оператора системы</a:t>
            </a:r>
            <a:endParaRPr lang="ru-RU" dirty="0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5572132" y="4869902"/>
          <a:ext cx="728697" cy="428645"/>
        </p:xfrm>
        <a:graphic>
          <a:graphicData uri="http://schemas.openxmlformats.org/presentationml/2006/ole">
            <p:oleObj spid="_x0000_s41992" name="Формула" r:id="rId9" imgW="431640" imgH="253800" progId="Equation.3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714348" y="5786454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Подставим </a:t>
            </a:r>
            <a:r>
              <a:rPr lang="en-US" dirty="0" smtClean="0"/>
              <a:t>[</a:t>
            </a:r>
            <a:r>
              <a:rPr lang="ru-RU" dirty="0" smtClean="0"/>
              <a:t>30</a:t>
            </a:r>
            <a:r>
              <a:rPr lang="en-US" dirty="0" smtClean="0"/>
              <a:t>]</a:t>
            </a:r>
            <a:r>
              <a:rPr lang="ru-RU" dirty="0" smtClean="0"/>
              <a:t> в </a:t>
            </a:r>
            <a:r>
              <a:rPr lang="en-US" dirty="0" smtClean="0"/>
              <a:t>[</a:t>
            </a:r>
            <a:r>
              <a:rPr lang="ru-RU" dirty="0" smtClean="0"/>
              <a:t>28</a:t>
            </a:r>
            <a:r>
              <a:rPr lang="en-US" dirty="0" smtClean="0"/>
              <a:t>]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8572528" y="63458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ru-RU" dirty="0" smtClean="0"/>
              <a:t>Комбинированное управление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835275" y="1357313"/>
          <a:ext cx="3271838" cy="428625"/>
        </p:xfrm>
        <a:graphic>
          <a:graphicData uri="http://schemas.openxmlformats.org/presentationml/2006/ole">
            <p:oleObj spid="_x0000_s43010" name="Формула" r:id="rId3" imgW="1841400" imgH="2412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8596" y="1857364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Подставим </a:t>
            </a:r>
            <a:r>
              <a:rPr lang="en-US" dirty="0" smtClean="0"/>
              <a:t>[</a:t>
            </a:r>
            <a:r>
              <a:rPr lang="ru-RU" dirty="0" smtClean="0"/>
              <a:t>31</a:t>
            </a:r>
            <a:r>
              <a:rPr lang="en-US" dirty="0" smtClean="0"/>
              <a:t>]</a:t>
            </a:r>
            <a:r>
              <a:rPr lang="ru-RU" dirty="0" smtClean="0"/>
              <a:t> в </a:t>
            </a:r>
            <a:r>
              <a:rPr lang="en-US" dirty="0" smtClean="0"/>
              <a:t>[</a:t>
            </a:r>
            <a:r>
              <a:rPr lang="ru-RU" dirty="0" smtClean="0"/>
              <a:t>32</a:t>
            </a:r>
            <a:r>
              <a:rPr lang="en-US" dirty="0" smtClean="0"/>
              <a:t>]</a:t>
            </a:r>
            <a:r>
              <a:rPr lang="ru-RU" dirty="0" smtClean="0"/>
              <a:t> </a:t>
            </a:r>
            <a:r>
              <a:rPr lang="ru-RU" dirty="0" smtClean="0"/>
              <a:t>и с учетом </a:t>
            </a:r>
            <a:r>
              <a:rPr lang="en-US" dirty="0" smtClean="0"/>
              <a:t>[</a:t>
            </a:r>
            <a:r>
              <a:rPr lang="ru-RU" dirty="0" smtClean="0"/>
              <a:t>29</a:t>
            </a:r>
            <a:r>
              <a:rPr lang="en-US" dirty="0" smtClean="0"/>
              <a:t>]</a:t>
            </a:r>
            <a:r>
              <a:rPr lang="ru-RU" dirty="0" smtClean="0"/>
              <a:t> получаем:</a:t>
            </a:r>
            <a:endParaRPr lang="ru-RU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2143108" y="2279247"/>
          <a:ext cx="4273550" cy="439738"/>
        </p:xfrm>
        <a:graphic>
          <a:graphicData uri="http://schemas.openxmlformats.org/presentationml/2006/ole">
            <p:oleObj spid="_x0000_s43012" name="Формула" r:id="rId4" imgW="2349360" imgH="2412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28596" y="2714620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Уравнение </a:t>
            </a:r>
            <a:r>
              <a:rPr lang="ru-RU" dirty="0" err="1" smtClean="0"/>
              <a:t>Сильвестра</a:t>
            </a:r>
            <a:r>
              <a:rPr lang="ru-RU" dirty="0" smtClean="0"/>
              <a:t> будет иметь вид:</a:t>
            </a:r>
            <a:endParaRPr lang="ru-RU" dirty="0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2333615" y="3116419"/>
          <a:ext cx="3595707" cy="455457"/>
        </p:xfrm>
        <a:graphic>
          <a:graphicData uri="http://schemas.openxmlformats.org/presentationml/2006/ole">
            <p:oleObj spid="_x0000_s43013" name="Формула" r:id="rId5" imgW="1904760" imgH="2412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28596" y="3500438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Установившаяся вынужденная ошибка:</a:t>
            </a:r>
            <a:endParaRPr lang="ru-RU" dirty="0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2003716" y="3857628"/>
          <a:ext cx="4139920" cy="785818"/>
        </p:xfrm>
        <a:graphic>
          <a:graphicData uri="http://schemas.openxmlformats.org/presentationml/2006/ole">
            <p:oleObj spid="_x0000_s43015" name="Формула" r:id="rId6" imgW="2743200" imgH="52056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28596" y="4774180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Требование  равенства нулю установившейся ошибки примет вид:</a:t>
            </a:r>
            <a:endParaRPr lang="ru-RU" dirty="0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3000364" y="5214950"/>
          <a:ext cx="1714512" cy="428628"/>
        </p:xfrm>
        <a:graphic>
          <a:graphicData uri="http://schemas.openxmlformats.org/presentationml/2006/ole">
            <p:oleObj spid="_x0000_s43016" name="Формула" r:id="rId7" imgW="965160" imgH="241200" progId="Equation.3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8572528" y="63458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ru-RU" dirty="0" smtClean="0"/>
              <a:t>Комбинированное управление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416594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Объединяя </a:t>
            </a:r>
            <a:r>
              <a:rPr lang="en-US" dirty="0" smtClean="0"/>
              <a:t>[</a:t>
            </a:r>
            <a:r>
              <a:rPr lang="ru-RU" dirty="0" smtClean="0"/>
              <a:t>34</a:t>
            </a:r>
            <a:r>
              <a:rPr lang="en-US" dirty="0" smtClean="0"/>
              <a:t>]</a:t>
            </a:r>
            <a:r>
              <a:rPr lang="ru-RU" dirty="0" smtClean="0"/>
              <a:t> и</a:t>
            </a:r>
            <a:r>
              <a:rPr lang="en-US" dirty="0" smtClean="0"/>
              <a:t> [</a:t>
            </a:r>
            <a:r>
              <a:rPr lang="ru-RU" dirty="0" smtClean="0"/>
              <a:t>35</a:t>
            </a:r>
            <a:r>
              <a:rPr lang="en-US" dirty="0" smtClean="0"/>
              <a:t>]</a:t>
            </a:r>
            <a:r>
              <a:rPr lang="ru-RU" dirty="0" smtClean="0"/>
              <a:t> получаем систему матричных уравнений: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2571736" y="1857364"/>
          <a:ext cx="3390813" cy="928694"/>
        </p:xfrm>
        <a:graphic>
          <a:graphicData uri="http://schemas.openxmlformats.org/presentationml/2006/ole">
            <p:oleObj spid="_x0000_s44037" name="Формула" r:id="rId3" imgW="1993680" imgH="54576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00034" y="2857496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а=0, если </a:t>
            </a:r>
            <a:r>
              <a:rPr lang="en-US" dirty="0" smtClean="0"/>
              <a:t>f</a:t>
            </a:r>
            <a:r>
              <a:rPr lang="ru-RU" dirty="0" smtClean="0"/>
              <a:t>-возмущение и </a:t>
            </a:r>
            <a:r>
              <a:rPr lang="ru-RU" dirty="0" err="1" smtClean="0"/>
              <a:t>а=</a:t>
            </a:r>
            <a:r>
              <a:rPr lang="en-US" dirty="0" smtClean="0"/>
              <a:t>H</a:t>
            </a:r>
            <a:r>
              <a:rPr lang="ru-RU" dirty="0" smtClean="0"/>
              <a:t>, если </a:t>
            </a:r>
            <a:r>
              <a:rPr lang="en-US" dirty="0" smtClean="0"/>
              <a:t>f</a:t>
            </a:r>
            <a:r>
              <a:rPr lang="ru-RU" dirty="0" smtClean="0"/>
              <a:t>-задание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0034" y="471488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Введем обозначение:</a:t>
            </a:r>
            <a:endParaRPr lang="ru-RU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2509222" y="5012766"/>
          <a:ext cx="3436937" cy="1000125"/>
        </p:xfrm>
        <a:graphic>
          <a:graphicData uri="http://schemas.openxmlformats.org/presentationml/2006/ole">
            <p:oleObj spid="_x0000_s44039" name="Формула" r:id="rId4" imgW="2006280" imgH="58392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00034" y="3214686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Перепишем систему </a:t>
            </a:r>
            <a:r>
              <a:rPr lang="en-US" dirty="0" smtClean="0"/>
              <a:t>[</a:t>
            </a:r>
            <a:r>
              <a:rPr lang="ru-RU" dirty="0" smtClean="0"/>
              <a:t>36</a:t>
            </a:r>
            <a:r>
              <a:rPr lang="en-US" dirty="0" smtClean="0"/>
              <a:t>]</a:t>
            </a:r>
            <a:r>
              <a:rPr lang="ru-RU" dirty="0" smtClean="0"/>
              <a:t> в виде одного матричного уравнения:</a:t>
            </a:r>
            <a:endParaRPr lang="ru-RU" dirty="0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2214546" y="3714752"/>
          <a:ext cx="4369915" cy="857256"/>
        </p:xfrm>
        <a:graphic>
          <a:graphicData uri="http://schemas.openxmlformats.org/presentationml/2006/ole">
            <p:oleObj spid="_x0000_s44041" name="Формула" r:id="rId5" imgW="2654280" imgH="52056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8572528" y="63458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ru-RU" dirty="0" smtClean="0"/>
              <a:t>Комбинированное управление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128586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 учетом </a:t>
            </a:r>
            <a:r>
              <a:rPr lang="en-US" dirty="0" smtClean="0"/>
              <a:t>[</a:t>
            </a:r>
            <a:r>
              <a:rPr lang="ru-RU" dirty="0" smtClean="0"/>
              <a:t>38</a:t>
            </a:r>
            <a:r>
              <a:rPr lang="en-US" dirty="0" smtClean="0"/>
              <a:t>]</a:t>
            </a:r>
            <a:r>
              <a:rPr lang="ru-RU" dirty="0" smtClean="0"/>
              <a:t> из </a:t>
            </a:r>
            <a:r>
              <a:rPr lang="en-US" dirty="0" smtClean="0"/>
              <a:t>[</a:t>
            </a:r>
            <a:r>
              <a:rPr lang="ru-RU" dirty="0" smtClean="0"/>
              <a:t>39</a:t>
            </a:r>
            <a:r>
              <a:rPr lang="en-US" dirty="0" smtClean="0"/>
              <a:t>]</a:t>
            </a:r>
            <a:r>
              <a:rPr lang="ru-RU" dirty="0" smtClean="0"/>
              <a:t> найдем: 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000231" y="1714488"/>
          <a:ext cx="5053823" cy="928694"/>
        </p:xfrm>
        <a:graphic>
          <a:graphicData uri="http://schemas.openxmlformats.org/presentationml/2006/ole">
            <p:oleObj spid="_x0000_s45059" name="Формула" r:id="rId3" imgW="2971800" imgH="54576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28596" y="271462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 </a:t>
            </a:r>
            <a:r>
              <a:rPr lang="en-US" dirty="0" smtClean="0"/>
              <a:t>[</a:t>
            </a:r>
            <a:r>
              <a:rPr lang="ru-RU" dirty="0" smtClean="0"/>
              <a:t>40</a:t>
            </a:r>
            <a:r>
              <a:rPr lang="en-US" dirty="0" smtClean="0"/>
              <a:t>]</a:t>
            </a:r>
            <a:r>
              <a:rPr lang="ru-RU" dirty="0" smtClean="0"/>
              <a:t> находим:</a:t>
            </a:r>
            <a:endParaRPr lang="ru-RU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2428860" y="3143248"/>
          <a:ext cx="3638111" cy="857256"/>
        </p:xfrm>
        <a:graphic>
          <a:graphicData uri="http://schemas.openxmlformats.org/presentationml/2006/ole">
            <p:oleObj spid="_x0000_s45062" name="Формула" r:id="rId4" imgW="2209680" imgH="52056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572528" y="63458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13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ru-RU" dirty="0" smtClean="0"/>
              <a:t>Объект управления</a:t>
            </a:r>
            <a:endParaRPr lang="ru-RU" dirty="0"/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3929058" y="3714750"/>
          <a:ext cx="3730625" cy="2303463"/>
        </p:xfrm>
        <a:graphic>
          <a:graphicData uri="http://schemas.openxmlformats.org/presentationml/2006/ole">
            <p:oleObj spid="_x0000_s20482" name="Формула" r:id="rId3" imgW="2489040" imgH="153648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434070" y="3427400"/>
            <a:ext cx="2346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cs typeface="Arial" pitchFamily="34" charset="0"/>
              </a:rPr>
              <a:t>Уравнения состояния:</a:t>
            </a:r>
            <a:endParaRPr lang="ru-RU" dirty="0">
              <a:cs typeface="Arial" pitchFamily="34" charset="0"/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542925" y="3929063"/>
          <a:ext cx="2057400" cy="400050"/>
        </p:xfrm>
        <a:graphic>
          <a:graphicData uri="http://schemas.openxmlformats.org/presentationml/2006/ole">
            <p:oleObj spid="_x0000_s20485" name="Формула" r:id="rId4" imgW="1371600" imgH="26640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577837" y="4348163"/>
          <a:ext cx="2208213" cy="1123950"/>
        </p:xfrm>
        <a:graphic>
          <a:graphicData uri="http://schemas.openxmlformats.org/presentationml/2006/ole">
            <p:oleObj spid="_x0000_s20486" name="Формула" r:id="rId5" imgW="1473120" imgH="749160" progId="Equation.3">
              <p:embed/>
            </p:oleObj>
          </a:graphicData>
        </a:graphic>
      </p:graphicFrame>
      <p:pic>
        <p:nvPicPr>
          <p:cNvPr id="20487" name="Picture 7" descr="C:\!seminar\part2\OU.bmp"/>
          <p:cNvPicPr>
            <a:picLocks noChangeAspect="1" noChangeArrowheads="1"/>
          </p:cNvPicPr>
          <p:nvPr/>
        </p:nvPicPr>
        <p:blipFill>
          <a:blip r:embed="rId6">
            <a:lum/>
          </a:blip>
          <a:srcRect/>
          <a:stretch>
            <a:fillRect/>
          </a:stretch>
        </p:blipFill>
        <p:spPr bwMode="auto">
          <a:xfrm>
            <a:off x="785786" y="1419344"/>
            <a:ext cx="7500990" cy="193821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572528" y="63458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Векторно-матричная модель ОУ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28104" y="3929066"/>
            <a:ext cx="2172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cs typeface="Arial" pitchFamily="34" charset="0"/>
              </a:rPr>
              <a:t>Матрица состояния:</a:t>
            </a:r>
            <a:endParaRPr lang="ru-RU" dirty="0">
              <a:cs typeface="Arial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571498" y="4235450"/>
          <a:ext cx="3643312" cy="2065338"/>
        </p:xfrm>
        <a:graphic>
          <a:graphicData uri="http://schemas.openxmlformats.org/presentationml/2006/ole">
            <p:oleObj spid="_x0000_s21506" name="Формула" r:id="rId3" imgW="2082600" imgH="118080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857884" y="4284663"/>
          <a:ext cx="1622425" cy="2065337"/>
        </p:xfrm>
        <a:graphic>
          <a:graphicData uri="http://schemas.openxmlformats.org/presentationml/2006/ole">
            <p:oleObj spid="_x0000_s21507" name="Формула" r:id="rId4" imgW="927000" imgH="11808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542946" y="3929066"/>
            <a:ext cx="2334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cs typeface="Arial" pitchFamily="34" charset="0"/>
              </a:rPr>
              <a:t>Матрица управления:</a:t>
            </a:r>
            <a:endParaRPr lang="ru-RU" dirty="0">
              <a:cs typeface="Arial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798513" y="1905000"/>
          <a:ext cx="2452687" cy="976313"/>
        </p:xfrm>
        <a:graphic>
          <a:graphicData uri="http://schemas.openxmlformats.org/presentationml/2006/ole">
            <p:oleObj spid="_x0000_s21508" name="Формула" r:id="rId5" imgW="1307880" imgH="52056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14348" y="1428736"/>
            <a:ext cx="3190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cs typeface="Arial" pitchFamily="34" charset="0"/>
              </a:rPr>
              <a:t>Уравнения состояния объекта:</a:t>
            </a:r>
            <a:endParaRPr lang="ru-RU" dirty="0">
              <a:cs typeface="Arial" pitchFamily="34" charset="0"/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5592763" y="2071688"/>
          <a:ext cx="1887537" cy="1449387"/>
        </p:xfrm>
        <a:graphic>
          <a:graphicData uri="http://schemas.openxmlformats.org/presentationml/2006/ole">
            <p:oleObj spid="_x0000_s21509" name="Формула" r:id="rId6" imgW="1041120" imgH="79992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643570" y="1500174"/>
            <a:ext cx="197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cs typeface="Arial" pitchFamily="34" charset="0"/>
              </a:rPr>
              <a:t>Вектор состояния:</a:t>
            </a:r>
            <a:endParaRPr lang="ru-RU" dirty="0"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72528" y="63458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ru-RU" dirty="0" smtClean="0"/>
              <a:t>Модальное управление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628" y="2571744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dirty="0" smtClean="0"/>
              <a:t>матрица состояния </a:t>
            </a:r>
          </a:p>
          <a:p>
            <a:r>
              <a:rPr lang="ru-RU" dirty="0" smtClean="0"/>
              <a:t>скорректированной </a:t>
            </a:r>
            <a:r>
              <a:rPr lang="ru-RU" dirty="0" smtClean="0"/>
              <a:t>системы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000364" y="2643182"/>
          <a:ext cx="1966913" cy="361950"/>
        </p:xfrm>
        <a:graphic>
          <a:graphicData uri="http://schemas.openxmlformats.org/presentationml/2006/ole">
            <p:oleObj spid="_x0000_s22530" name="Формула" r:id="rId3" imgW="1307880" imgH="24120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00034" y="3640141"/>
          <a:ext cx="2449512" cy="360363"/>
        </p:xfrm>
        <a:graphic>
          <a:graphicData uri="http://schemas.openxmlformats.org/presentationml/2006/ole">
            <p:oleObj spid="_x0000_s22531" name="Формула" r:id="rId4" imgW="1638000" imgH="2412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28596" y="1285860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управления объектом используем закон модального управления: </a:t>
            </a:r>
            <a:endParaRPr lang="ru-RU" dirty="0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527031" y="1604963"/>
          <a:ext cx="1258887" cy="368300"/>
        </p:xfrm>
        <a:graphic>
          <a:graphicData uri="http://schemas.openxmlformats.org/presentationml/2006/ole">
            <p:oleObj spid="_x0000_s22536" name="Формула" r:id="rId5" imgW="914400" imgH="24120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28596" y="1928802"/>
            <a:ext cx="550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тогда уравнение замкнутой системы будет иметь вид:</a:t>
            </a:r>
            <a:endParaRPr lang="ru-RU" dirty="0"/>
          </a:p>
        </p:txBody>
      </p:sp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452422" y="2333625"/>
          <a:ext cx="1833562" cy="976313"/>
        </p:xfrm>
        <a:graphic>
          <a:graphicData uri="http://schemas.openxmlformats.org/presentationml/2006/ole">
            <p:oleObj spid="_x0000_s22538" name="Формула" r:id="rId6" imgW="977760" imgH="52056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500298" y="263104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где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071802" y="3643314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-матрица коэффициентов обратной связи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28596" y="4291620"/>
            <a:ext cx="8001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Матрица обратных связей – </a:t>
            </a:r>
            <a:r>
              <a:rPr lang="en-US" dirty="0" smtClean="0"/>
              <a:t>K</a:t>
            </a:r>
            <a:r>
              <a:rPr lang="ru-RU" dirty="0" smtClean="0"/>
              <a:t>, должна быть выбрана таким образом, чтобы матрица состояния замкнутой системы имела собственные числа, равные заданным.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28596" y="5282999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условие будет выполнено, если матрица </a:t>
            </a:r>
            <a:r>
              <a:rPr lang="en-US" dirty="0" smtClean="0"/>
              <a:t>F</a:t>
            </a:r>
            <a:r>
              <a:rPr lang="ru-RU" dirty="0" smtClean="0"/>
              <a:t> будет подобна какой-либо эталонной матрице</a:t>
            </a:r>
            <a:r>
              <a:rPr lang="en-US" dirty="0" smtClean="0"/>
              <a:t> F</a:t>
            </a:r>
            <a:r>
              <a:rPr lang="en-US" dirty="0" smtClean="0"/>
              <a:t>e</a:t>
            </a:r>
            <a:r>
              <a:rPr lang="en-US" dirty="0" smtClean="0"/>
              <a:t> </a:t>
            </a:r>
            <a:r>
              <a:rPr lang="ru-RU" dirty="0" smtClean="0"/>
              <a:t>с известными, необходимыми собственными числами. 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8572528" y="63458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Расчет коэффициентов обратной связи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761642"/>
            <a:ext cx="7473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Определитель матрицы</a:t>
            </a:r>
            <a:r>
              <a:rPr lang="en-US" dirty="0" smtClean="0"/>
              <a:t> F</a:t>
            </a:r>
            <a:r>
              <a:rPr lang="ru-RU" dirty="0" smtClean="0"/>
              <a:t> представляет собой полином третьего порядка: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06450" y="2147888"/>
          <a:ext cx="7537450" cy="860425"/>
        </p:xfrm>
        <a:graphic>
          <a:graphicData uri="http://schemas.openxmlformats.org/presentationml/2006/ole">
            <p:oleObj spid="_x0000_s36866" name="Формула" r:id="rId3" imgW="5003640" imgH="57132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035" y="2976088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Пусть </a:t>
            </a:r>
            <a:r>
              <a:rPr lang="ru-RU" dirty="0" smtClean="0"/>
              <a:t>полиномом </a:t>
            </a:r>
            <a:r>
              <a:rPr lang="ru-RU" dirty="0" smtClean="0"/>
              <a:t>с </a:t>
            </a:r>
            <a:r>
              <a:rPr lang="ru-RU" dirty="0" smtClean="0"/>
              <a:t>желаемыми собственными числами </a:t>
            </a:r>
            <a:r>
              <a:rPr lang="ru-RU" dirty="0" smtClean="0"/>
              <a:t>будет полином </a:t>
            </a:r>
            <a:r>
              <a:rPr lang="ru-RU" dirty="0" err="1" smtClean="0"/>
              <a:t>Баттерворта</a:t>
            </a:r>
            <a:r>
              <a:rPr lang="ru-RU" dirty="0" smtClean="0"/>
              <a:t> третьего порядка: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96897" y="3714752"/>
          <a:ext cx="3617913" cy="420687"/>
        </p:xfrm>
        <a:graphic>
          <a:graphicData uri="http://schemas.openxmlformats.org/presentationml/2006/ole">
            <p:oleObj spid="_x0000_s36867" name="Формула" r:id="rId4" imgW="2412720" imgH="27936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0" y="3774048"/>
            <a:ext cx="3307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ω</a:t>
            </a:r>
            <a:r>
              <a:rPr lang="ru-RU" baseline="-25000" dirty="0" smtClean="0"/>
              <a:t>0</a:t>
            </a:r>
            <a:r>
              <a:rPr lang="ru-RU" dirty="0" smtClean="0"/>
              <a:t> – полоса пропускания частот</a:t>
            </a:r>
            <a:endParaRPr lang="ru-RU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500034" y="1345156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1. Расчет коэффициентов матрицы </a:t>
            </a:r>
            <a:r>
              <a:rPr lang="en-US" u="sng" dirty="0" smtClean="0"/>
              <a:t>K </a:t>
            </a:r>
            <a:r>
              <a:rPr lang="ru-RU" u="sng" dirty="0" smtClean="0"/>
              <a:t>через коэффициенты желаемого полинома</a:t>
            </a:r>
            <a:endParaRPr lang="ru-RU" u="sng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587360" y="4259279"/>
          <a:ext cx="1912938" cy="1455737"/>
        </p:xfrm>
        <a:graphic>
          <a:graphicData uri="http://schemas.openxmlformats.org/presentationml/2006/ole">
            <p:oleObj spid="_x0000_s36868" name="Формула" r:id="rId5" imgW="1384200" imgH="105408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572528" y="63458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ru-RU" dirty="0" smtClean="0"/>
              <a:t>Расчет коэффициентов обратной связи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345156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2</a:t>
            </a:r>
            <a:r>
              <a:rPr lang="ru-RU" u="sng" dirty="0" smtClean="0"/>
              <a:t>. </a:t>
            </a:r>
            <a:r>
              <a:rPr lang="ru-RU" u="sng" dirty="0" smtClean="0"/>
              <a:t>Расчет коэффициентов матрицы </a:t>
            </a:r>
            <a:r>
              <a:rPr lang="en-US" u="sng" dirty="0" smtClean="0"/>
              <a:t>K</a:t>
            </a:r>
            <a:r>
              <a:rPr lang="ru-RU" u="sng" dirty="0" smtClean="0"/>
              <a:t> </a:t>
            </a:r>
            <a:r>
              <a:rPr lang="ru-RU" u="sng" dirty="0" smtClean="0"/>
              <a:t>через решение уравнения </a:t>
            </a:r>
            <a:r>
              <a:rPr lang="ru-RU" u="sng" dirty="0" err="1" smtClean="0"/>
              <a:t>Сильвестра</a:t>
            </a:r>
            <a:endParaRPr lang="ru-RU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1761642"/>
            <a:ext cx="8518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Эталонную матрицу по </a:t>
            </a:r>
            <a:r>
              <a:rPr lang="ru-RU" dirty="0" smtClean="0"/>
              <a:t>заданным собственным значениям можно построить </a:t>
            </a:r>
            <a:r>
              <a:rPr lang="ru-RU" dirty="0" smtClean="0"/>
              <a:t>в виде </a:t>
            </a:r>
            <a:endParaRPr lang="ru-RU" dirty="0" smtClean="0"/>
          </a:p>
          <a:p>
            <a:r>
              <a:rPr lang="ru-RU" dirty="0" smtClean="0"/>
              <a:t>матрицы Фробениуса; для системы третьего порядка она будет иметь вид: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71472" y="2500313"/>
          <a:ext cx="2824163" cy="1071562"/>
        </p:xfrm>
        <a:graphic>
          <a:graphicData uri="http://schemas.openxmlformats.org/presentationml/2006/ole">
            <p:oleObj spid="_x0000_s37890" name="Формула" r:id="rId3" imgW="2108160" imgH="79992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3903082" y="2714620"/>
          <a:ext cx="1263153" cy="471007"/>
        </p:xfrm>
        <a:graphic>
          <a:graphicData uri="http://schemas.openxmlformats.org/presentationml/2006/ole">
            <p:oleObj spid="_x0000_s37891" name="Формула" r:id="rId4" imgW="749160" imgH="27936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428992" y="2786058"/>
            <a:ext cx="548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где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143504" y="2786058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коэффициенты заданного полинома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0274" y="3639925"/>
            <a:ext cx="6572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Матрицы </a:t>
            </a:r>
            <a:r>
              <a:rPr lang="en-US" dirty="0" smtClean="0"/>
              <a:t>F </a:t>
            </a:r>
            <a:r>
              <a:rPr lang="ru-RU" dirty="0" smtClean="0"/>
              <a:t>и </a:t>
            </a:r>
            <a:r>
              <a:rPr lang="en-US" dirty="0" smtClean="0"/>
              <a:t>Fe</a:t>
            </a:r>
            <a:r>
              <a:rPr lang="ru-RU" dirty="0" smtClean="0"/>
              <a:t> </a:t>
            </a:r>
            <a:r>
              <a:rPr lang="ru-RU" dirty="0" smtClean="0"/>
              <a:t>будут подобны, если выполняется соотношение:</a:t>
            </a:r>
            <a:endParaRPr lang="ru-RU" dirty="0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3357554" y="4086233"/>
          <a:ext cx="2219325" cy="414337"/>
        </p:xfrm>
        <a:graphic>
          <a:graphicData uri="http://schemas.openxmlformats.org/presentationml/2006/ole">
            <p:oleObj spid="_x0000_s37892" name="Формула" r:id="rId5" imgW="1498320" imgH="27936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00034" y="4572008"/>
            <a:ext cx="438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Подставив </a:t>
            </a:r>
            <a:r>
              <a:rPr lang="ru-RU" dirty="0" smtClean="0"/>
              <a:t>в это выражение </a:t>
            </a:r>
            <a:r>
              <a:rPr lang="en-US" dirty="0" smtClean="0"/>
              <a:t>[</a:t>
            </a:r>
            <a:r>
              <a:rPr lang="ru-RU" dirty="0" smtClean="0"/>
              <a:t>11</a:t>
            </a:r>
            <a:r>
              <a:rPr lang="en-US" dirty="0" smtClean="0"/>
              <a:t>]</a:t>
            </a:r>
            <a:r>
              <a:rPr lang="ru-RU" dirty="0" smtClean="0"/>
              <a:t>, получим:</a:t>
            </a:r>
            <a:endParaRPr lang="ru-RU" dirty="0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2928926" y="5000636"/>
          <a:ext cx="3025775" cy="414337"/>
        </p:xfrm>
        <a:graphic>
          <a:graphicData uri="http://schemas.openxmlformats.org/presentationml/2006/ole">
            <p:oleObj spid="_x0000_s37893" name="Формула" r:id="rId6" imgW="2044440" imgH="279360" progId="Equation.3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2857488" y="5929316"/>
          <a:ext cx="3214832" cy="357204"/>
        </p:xfrm>
        <a:graphic>
          <a:graphicData uri="http://schemas.openxmlformats.org/presentationml/2006/ole">
            <p:oleObj spid="_x0000_s37894" name="Формула" r:id="rId7" imgW="2171520" imgH="2412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41194" y="5429264"/>
            <a:ext cx="6774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Умножив справа обе части уравнения </a:t>
            </a:r>
            <a:r>
              <a:rPr lang="en-US" dirty="0" smtClean="0"/>
              <a:t>[</a:t>
            </a:r>
            <a:r>
              <a:rPr lang="ru-RU" dirty="0" smtClean="0"/>
              <a:t>17</a:t>
            </a:r>
            <a:r>
              <a:rPr lang="en-US" dirty="0" smtClean="0"/>
              <a:t>]</a:t>
            </a:r>
            <a:r>
              <a:rPr lang="ru-RU" dirty="0" smtClean="0"/>
              <a:t> на матрицу </a:t>
            </a:r>
            <a:r>
              <a:rPr lang="en-US" dirty="0" smtClean="0"/>
              <a:t>M</a:t>
            </a:r>
            <a:r>
              <a:rPr lang="ru-RU" dirty="0" smtClean="0"/>
              <a:t>, получим: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8572528" y="63458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ru-RU" dirty="0" smtClean="0"/>
              <a:t>Расчет коэффициентов обратной связи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273718"/>
            <a:ext cx="69157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Матричное уравнение содержит две неизвестные матрицы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en-US" dirty="0" smtClean="0"/>
              <a:t>M</a:t>
            </a:r>
            <a:r>
              <a:rPr lang="ru-RU" dirty="0" smtClean="0"/>
              <a:t> и</a:t>
            </a:r>
            <a:r>
              <a:rPr lang="en-US" dirty="0" smtClean="0"/>
              <a:t> K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 целью придания определенности задачи примем: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357554" y="1928802"/>
          <a:ext cx="1695459" cy="370273"/>
        </p:xfrm>
        <a:graphic>
          <a:graphicData uri="http://schemas.openxmlformats.org/presentationml/2006/ole">
            <p:oleObj spid="_x0000_s38914" name="Формула" r:id="rId3" imgW="1104840" imgH="2412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8596" y="235743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r>
              <a:rPr lang="ru-RU" dirty="0" smtClean="0"/>
              <a:t> выберем матрицу </a:t>
            </a:r>
            <a:r>
              <a:rPr lang="en-US" dirty="0" smtClean="0"/>
              <a:t>H</a:t>
            </a:r>
            <a:r>
              <a:rPr lang="ru-RU" dirty="0" smtClean="0"/>
              <a:t> вида 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3286116" y="2357430"/>
          <a:ext cx="2071702" cy="389726"/>
        </p:xfrm>
        <a:graphic>
          <a:graphicData uri="http://schemas.openxmlformats.org/presentationml/2006/ole">
            <p:oleObj spid="_x0000_s38915" name="Формула" r:id="rId4" imgW="1282680" imgH="24120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6173689" y="2357430"/>
          <a:ext cx="2113087" cy="397511"/>
        </p:xfrm>
        <a:graphic>
          <a:graphicData uri="http://schemas.openxmlformats.org/presentationml/2006/ole">
            <p:oleObj spid="_x0000_s38916" name="Формула" r:id="rId5" imgW="1282680" imgH="2412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500694" y="235743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или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28596" y="2714620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</a:t>
            </a:r>
            <a:r>
              <a:rPr lang="ru-RU" dirty="0" smtClean="0"/>
              <a:t>ри этом пара матриц (</a:t>
            </a:r>
            <a:r>
              <a:rPr lang="en-US" dirty="0" smtClean="0"/>
              <a:t>Fe, H</a:t>
            </a:r>
            <a:r>
              <a:rPr lang="ru-RU" dirty="0" smtClean="0"/>
              <a:t>) полностью наблюдаема.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28596" y="3143248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Уравнение </a:t>
            </a:r>
            <a:r>
              <a:rPr lang="en-US" dirty="0" smtClean="0"/>
              <a:t>[</a:t>
            </a:r>
            <a:r>
              <a:rPr lang="ru-RU" dirty="0" smtClean="0"/>
              <a:t>18</a:t>
            </a:r>
            <a:r>
              <a:rPr lang="en-US" dirty="0" smtClean="0"/>
              <a:t>]</a:t>
            </a:r>
            <a:r>
              <a:rPr lang="ru-RU" dirty="0" smtClean="0"/>
              <a:t> с учетом </a:t>
            </a:r>
            <a:r>
              <a:rPr lang="en-US" dirty="0" smtClean="0"/>
              <a:t>[</a:t>
            </a:r>
            <a:r>
              <a:rPr lang="ru-RU" dirty="0" smtClean="0"/>
              <a:t>19</a:t>
            </a:r>
            <a:r>
              <a:rPr lang="en-US" dirty="0" smtClean="0"/>
              <a:t>]</a:t>
            </a:r>
            <a:r>
              <a:rPr lang="ru-RU" dirty="0" smtClean="0"/>
              <a:t> запишется в виде</a:t>
            </a:r>
            <a:r>
              <a:rPr lang="ru-RU" dirty="0" smtClean="0"/>
              <a:t>:</a:t>
            </a:r>
            <a:endParaRPr lang="ru-RU" dirty="0"/>
          </a:p>
        </p:txBody>
      </p:sp>
      <p:graphicFrame>
        <p:nvGraphicFramePr>
          <p:cNvPr id="38917" name="Object 5"/>
          <p:cNvGraphicFramePr>
            <a:graphicFrameLocks noChangeAspect="1"/>
          </p:cNvGraphicFramePr>
          <p:nvPr/>
        </p:nvGraphicFramePr>
        <p:xfrm>
          <a:off x="2892425" y="3584020"/>
          <a:ext cx="2857500" cy="357188"/>
        </p:xfrm>
        <a:graphic>
          <a:graphicData uri="http://schemas.openxmlformats.org/presentationml/2006/ole">
            <p:oleObj spid="_x0000_s38917" name="Формула" r:id="rId6" imgW="1930320" imgH="2412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28596" y="4000504"/>
            <a:ext cx="7929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уравнение, при полностью наблюдаемой паре (</a:t>
            </a:r>
            <a:r>
              <a:rPr lang="en-US" dirty="0" smtClean="0"/>
              <a:t>Fe, H</a:t>
            </a:r>
            <a:r>
              <a:rPr lang="ru-RU" dirty="0" smtClean="0"/>
              <a:t>) и полностью управляемой паре (</a:t>
            </a:r>
            <a:r>
              <a:rPr lang="en-US" dirty="0" smtClean="0"/>
              <a:t>A, B</a:t>
            </a:r>
            <a:r>
              <a:rPr lang="ru-RU" dirty="0" smtClean="0"/>
              <a:t>), имеет единственное решение </a:t>
            </a:r>
            <a:r>
              <a:rPr lang="en-US" dirty="0" smtClean="0"/>
              <a:t>M</a:t>
            </a:r>
            <a:r>
              <a:rPr lang="ru-RU" dirty="0" smtClean="0"/>
              <a:t>, причем эта матрица будет невырожденной, т.е. обратимой. Тогда</a:t>
            </a:r>
            <a:endParaRPr lang="ru-RU" dirty="0"/>
          </a:p>
        </p:txBody>
      </p:sp>
      <p:graphicFrame>
        <p:nvGraphicFramePr>
          <p:cNvPr id="38918" name="Object 6"/>
          <p:cNvGraphicFramePr>
            <a:graphicFrameLocks noChangeAspect="1"/>
          </p:cNvGraphicFramePr>
          <p:nvPr/>
        </p:nvGraphicFramePr>
        <p:xfrm>
          <a:off x="3476625" y="4924425"/>
          <a:ext cx="1871663" cy="428625"/>
        </p:xfrm>
        <a:graphic>
          <a:graphicData uri="http://schemas.openxmlformats.org/presentationml/2006/ole">
            <p:oleObj spid="_x0000_s38918" name="Формула" r:id="rId7" imgW="1218960" imgH="27936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8572528" y="63458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ru-RU" dirty="0" smtClean="0"/>
              <a:t>Расчет коэффициентов обратной связи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34515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 в пакете </a:t>
            </a:r>
            <a:r>
              <a:rPr lang="en-US" dirty="0" err="1" smtClean="0"/>
              <a:t>Matlab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785926"/>
            <a:ext cx="7715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[z p k]=</a:t>
            </a:r>
            <a:r>
              <a:rPr lang="en-US" dirty="0" err="1" smtClean="0">
                <a:solidFill>
                  <a:srgbClr val="FF0000"/>
                </a:solidFill>
              </a:rPr>
              <a:t>buttap</a:t>
            </a:r>
            <a:r>
              <a:rPr lang="en-US" dirty="0" smtClean="0">
                <a:solidFill>
                  <a:srgbClr val="FF0000"/>
                </a:solidFill>
              </a:rPr>
              <a:t>(3</a:t>
            </a:r>
            <a:r>
              <a:rPr lang="en-US" dirty="0" smtClean="0">
                <a:solidFill>
                  <a:srgbClr val="FF0000"/>
                </a:solidFill>
              </a:rPr>
              <a:t>);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создаем прототип фильтра </a:t>
            </a:r>
            <a:r>
              <a:rPr lang="ru-RU" dirty="0" err="1" smtClean="0"/>
              <a:t>Баттерворта</a:t>
            </a:r>
            <a:r>
              <a:rPr lang="ru-RU" dirty="0" smtClean="0"/>
              <a:t> третьего порядка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p</a:t>
            </a:r>
            <a:r>
              <a:rPr lang="ru-RU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=poly(p);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выделяем коэффициенты полинома знаменателя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w0=150</a:t>
            </a:r>
            <a:r>
              <a:rPr lang="en-US" dirty="0" smtClean="0">
                <a:solidFill>
                  <a:srgbClr val="FF0000"/>
                </a:solidFill>
              </a:rPr>
              <a:t>;</a:t>
            </a:r>
            <a:r>
              <a:rPr lang="ru-RU" dirty="0" smtClean="0"/>
              <a:t> - задаем частоту полосы пропускания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ag2=w0*p1(2); ag1=(w0^2)*p1(3); ag0=(w0^3)*p1(4</a:t>
            </a:r>
            <a:r>
              <a:rPr lang="en-US" dirty="0" smtClean="0">
                <a:solidFill>
                  <a:srgbClr val="FF0000"/>
                </a:solidFill>
              </a:rPr>
              <a:t>);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коэффициенты полинома при частоте </a:t>
            </a:r>
            <a:r>
              <a:rPr lang="en-US" dirty="0" smtClean="0"/>
              <a:t>w0</a:t>
            </a:r>
            <a:endParaRPr lang="ru-RU" dirty="0" smtClean="0"/>
          </a:p>
          <a:p>
            <a:r>
              <a:rPr lang="de-DE" dirty="0" err="1" smtClean="0">
                <a:solidFill>
                  <a:srgbClr val="FF0000"/>
                </a:solidFill>
              </a:rPr>
              <a:t>ag</a:t>
            </a:r>
            <a:r>
              <a:rPr lang="de-DE" dirty="0" smtClean="0">
                <a:solidFill>
                  <a:srgbClr val="FF0000"/>
                </a:solidFill>
              </a:rPr>
              <a:t>=[1 ag2 ag1 ag0];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Fe=</a:t>
            </a:r>
            <a:r>
              <a:rPr lang="en-US" dirty="0" err="1" smtClean="0">
                <a:solidFill>
                  <a:srgbClr val="FF0000"/>
                </a:solidFill>
              </a:rPr>
              <a:t>compan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ag</a:t>
            </a:r>
            <a:r>
              <a:rPr lang="en-US" dirty="0" smtClean="0">
                <a:solidFill>
                  <a:srgbClr val="FF0000"/>
                </a:solidFill>
              </a:rPr>
              <a:t>);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задаем эталонную матрицу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H=[</a:t>
            </a:r>
            <a:r>
              <a:rPr lang="en-US" dirty="0" smtClean="0">
                <a:solidFill>
                  <a:srgbClr val="FF0000"/>
                </a:solidFill>
              </a:rPr>
              <a:t>0 0 </a:t>
            </a:r>
            <a:r>
              <a:rPr lang="en-US" dirty="0" smtClean="0">
                <a:solidFill>
                  <a:srgbClr val="FF0000"/>
                </a:solidFill>
              </a:rPr>
              <a:t>1];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M=</a:t>
            </a:r>
            <a:r>
              <a:rPr lang="en-US" dirty="0" err="1" smtClean="0">
                <a:solidFill>
                  <a:srgbClr val="FF0000"/>
                </a:solidFill>
              </a:rPr>
              <a:t>lyap</a:t>
            </a:r>
            <a:r>
              <a:rPr lang="en-US" dirty="0" smtClean="0">
                <a:solidFill>
                  <a:srgbClr val="FF0000"/>
                </a:solidFill>
              </a:rPr>
              <a:t>(A, -Fe, -</a:t>
            </a:r>
            <a:r>
              <a:rPr lang="en-US" dirty="0" smtClean="0">
                <a:solidFill>
                  <a:srgbClr val="FF0000"/>
                </a:solidFill>
              </a:rPr>
              <a:t>B*H); </a:t>
            </a:r>
            <a:r>
              <a:rPr lang="ru-RU" dirty="0" smtClean="0"/>
              <a:t>- </a:t>
            </a:r>
            <a:r>
              <a:rPr lang="ru-RU" dirty="0" smtClean="0"/>
              <a:t>решаем уравнение </a:t>
            </a:r>
            <a:r>
              <a:rPr lang="ru-RU" dirty="0" err="1" smtClean="0"/>
              <a:t>Сильвестра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K=H*M</a:t>
            </a:r>
            <a:r>
              <a:rPr lang="en-US" dirty="0" smtClean="0">
                <a:solidFill>
                  <a:srgbClr val="FF0000"/>
                </a:solidFill>
              </a:rPr>
              <a:t>^(-1</a:t>
            </a:r>
            <a:r>
              <a:rPr lang="en-US" dirty="0" smtClean="0">
                <a:solidFill>
                  <a:srgbClr val="FF0000"/>
                </a:solidFill>
              </a:rPr>
              <a:t>);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528" y="63458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ru-RU" dirty="0" smtClean="0"/>
              <a:t>Расчет коэффициентов обратной связи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345156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3</a:t>
            </a:r>
            <a:r>
              <a:rPr lang="ru-RU" u="sng" dirty="0" smtClean="0"/>
              <a:t>. </a:t>
            </a:r>
            <a:r>
              <a:rPr lang="ru-RU" u="sng" dirty="0" smtClean="0"/>
              <a:t>Расчет коэффициентов матрицы </a:t>
            </a:r>
            <a:r>
              <a:rPr lang="en-US" u="sng" dirty="0" smtClean="0"/>
              <a:t>K</a:t>
            </a:r>
            <a:r>
              <a:rPr lang="ru-RU" u="sng" dirty="0" smtClean="0"/>
              <a:t> </a:t>
            </a:r>
            <a:r>
              <a:rPr lang="ru-RU" u="sng" dirty="0" smtClean="0"/>
              <a:t>в Фробениусовом базисе</a:t>
            </a:r>
            <a:endParaRPr lang="ru-RU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1714488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линейном векторном пространстве состояний можно выбирать различные базисы. Пусть имеется уравнение состояния:</a:t>
            </a:r>
            <a:endParaRPr lang="ru-RU" dirty="0"/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500053" y="2357438"/>
          <a:ext cx="2643187" cy="976312"/>
        </p:xfrm>
        <a:graphic>
          <a:graphicData uri="http://schemas.openxmlformats.org/presentationml/2006/ole">
            <p:oleObj spid="_x0000_s39938" name="Формула" r:id="rId3" imgW="1409400" imgH="52056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357554" y="2357430"/>
            <a:ext cx="4429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Умножим слева обе части первого уравнения на обратимую матрицу </a:t>
            </a:r>
            <a:r>
              <a:rPr lang="en-US" dirty="0" smtClean="0"/>
              <a:t>M</a:t>
            </a:r>
            <a:r>
              <a:rPr lang="ru-RU" dirty="0" smtClean="0"/>
              <a:t> и учтем, что </a:t>
            </a:r>
            <a:r>
              <a:rPr lang="en-US" dirty="0" smtClean="0"/>
              <a:t>I=M</a:t>
            </a:r>
            <a:r>
              <a:rPr lang="en-US" baseline="30000" dirty="0" smtClean="0"/>
              <a:t>-1</a:t>
            </a:r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3345420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Тогда уравнение состояния преобразуется к виду:</a:t>
            </a:r>
            <a:endParaRPr lang="ru-RU" dirty="0"/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500064" y="3667125"/>
          <a:ext cx="4286250" cy="1119188"/>
        </p:xfrm>
        <a:graphic>
          <a:graphicData uri="http://schemas.openxmlformats.org/presentationml/2006/ole">
            <p:oleObj spid="_x0000_s39939" name="Формула" r:id="rId4" imgW="2286000" imgH="59688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857752" y="3720116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Столбцы координат вектора в различных базисах связаны соотношением </a:t>
            </a:r>
            <a:endParaRPr lang="ru-RU" dirty="0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5643570" y="4572008"/>
          <a:ext cx="1071570" cy="357190"/>
        </p:xfrm>
        <a:graphic>
          <a:graphicData uri="http://schemas.openxmlformats.org/presentationml/2006/ole">
            <p:oleObj spid="_x0000_s39940" name="Формула" r:id="rId5" imgW="571320" imgH="19044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00034" y="4857760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Тогда </a:t>
            </a:r>
            <a:r>
              <a:rPr lang="en-US" dirty="0" smtClean="0"/>
              <a:t>[</a:t>
            </a:r>
            <a:r>
              <a:rPr lang="ru-RU" dirty="0" smtClean="0"/>
              <a:t>23</a:t>
            </a:r>
            <a:r>
              <a:rPr lang="en-US" dirty="0" smtClean="0"/>
              <a:t>]</a:t>
            </a:r>
            <a:r>
              <a:rPr lang="ru-RU" dirty="0" smtClean="0"/>
              <a:t> перепишется в виде:</a:t>
            </a:r>
            <a:endParaRPr lang="ru-RU" dirty="0"/>
          </a:p>
        </p:txBody>
      </p:sp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523865" y="5214938"/>
          <a:ext cx="2690813" cy="1119187"/>
        </p:xfrm>
        <a:graphic>
          <a:graphicData uri="http://schemas.openxmlformats.org/presentationml/2006/ole">
            <p:oleObj spid="_x0000_s39942" name="Формула" r:id="rId6" imgW="1434960" imgH="59688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500430" y="521495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где</a:t>
            </a:r>
            <a:endParaRPr lang="ru-RU" dirty="0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4000496" y="5143512"/>
          <a:ext cx="1428760" cy="367395"/>
        </p:xfrm>
        <a:graphic>
          <a:graphicData uri="http://schemas.openxmlformats.org/presentationml/2006/ole">
            <p:oleObj spid="_x0000_s39943" name="Формула" r:id="rId7" imgW="888840" imgH="228600" progId="Equation.3">
              <p:embed/>
            </p:oleObj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4000496" y="5582345"/>
          <a:ext cx="979721" cy="346985"/>
        </p:xfrm>
        <a:graphic>
          <a:graphicData uri="http://schemas.openxmlformats.org/presentationml/2006/ole">
            <p:oleObj spid="_x0000_s39944" name="Формула" r:id="rId8" imgW="609480" imgH="215640" progId="Equation.3">
              <p:embed/>
            </p:oleObj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4000496" y="5970151"/>
          <a:ext cx="1143008" cy="387807"/>
        </p:xfrm>
        <a:graphic>
          <a:graphicData uri="http://schemas.openxmlformats.org/presentationml/2006/ole">
            <p:oleObj spid="_x0000_s39945" name="Формула" r:id="rId9" imgW="711000" imgH="241200" progId="Equation.3">
              <p:embed/>
            </p:oleObj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8572528" y="63458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1182</TotalTime>
  <Words>719</Words>
  <Application>Microsoft Office PowerPoint</Application>
  <PresentationFormat>Экран (4:3)</PresentationFormat>
  <Paragraphs>102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Начальная</vt:lpstr>
      <vt:lpstr>Microsoft Equation 3.0</vt:lpstr>
      <vt:lpstr>Управление двухмассовой моделью</vt:lpstr>
      <vt:lpstr>Объект управления</vt:lpstr>
      <vt:lpstr>Векторно-матричная модель ОУ</vt:lpstr>
      <vt:lpstr>Модальное управление</vt:lpstr>
      <vt:lpstr>Расчет коэффициентов обратной связи</vt:lpstr>
      <vt:lpstr>Расчет коэффициентов обратной связи</vt:lpstr>
      <vt:lpstr>Расчет коэффициентов обратной связи</vt:lpstr>
      <vt:lpstr>Расчет коэффициентов обратной связи</vt:lpstr>
      <vt:lpstr>Расчет коэффициентов обратной связи</vt:lpstr>
      <vt:lpstr>Расчет коэффициентов обратной связи</vt:lpstr>
      <vt:lpstr>Расчет коэффициентов обратной связи</vt:lpstr>
      <vt:lpstr>Комбинированное управление</vt:lpstr>
      <vt:lpstr>Комбинированное управление</vt:lpstr>
      <vt:lpstr>Комбинированное управление</vt:lpstr>
      <vt:lpstr>Комбинированное управление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двухмассовой моделью</dc:title>
  <dc:creator>Artur</dc:creator>
  <cp:lastModifiedBy>Artur</cp:lastModifiedBy>
  <cp:revision>110</cp:revision>
  <dcterms:created xsi:type="dcterms:W3CDTF">2011-10-15T17:28:46Z</dcterms:created>
  <dcterms:modified xsi:type="dcterms:W3CDTF">2011-10-31T07:09:40Z</dcterms:modified>
</cp:coreProperties>
</file>